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10" r:id="rId4"/>
    <p:sldId id="257" r:id="rId5"/>
    <p:sldId id="266" r:id="rId6"/>
    <p:sldId id="26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8" r:id="rId17"/>
    <p:sldId id="270" r:id="rId18"/>
  </p:sldIdLst>
  <p:sldSz cx="18288000" cy="10287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Archivo Black" panose="020B0604020202020204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Arial Rounded MT Bold" panose="020F0704030504030204" pitchFamily="34" charset="0"/>
      <p:regular r:id="rId27"/>
    </p:embeddedFont>
    <p:embeddedFont>
      <p:font typeface="Montserrat Classic" panose="020B0604020202020204" charset="0"/>
      <p:regular r:id="rId28"/>
    </p:embeddedFont>
    <p:embeddedFont>
      <p:font typeface="Montserrat Classic Bold" panose="020B0604020202020204" charset="0"/>
      <p:regular r:id="rId29"/>
    </p:embeddedFont>
    <p:embeddedFont>
      <p:font typeface="Montserrat Light" panose="00000400000000000000" pitchFamily="2" charset="0"/>
      <p:regular r:id="rId30"/>
      <p:italic r:id="rId31"/>
    </p:embeddedFont>
    <p:embeddedFont>
      <p:font typeface="Montserrat Light Bold" panose="020B0604020202020204" charset="0"/>
      <p:regular r:id="rId32"/>
    </p:embeddedFont>
    <p:embeddedFont>
      <p:font typeface="Raleway Light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7" autoAdjust="0"/>
    <p:restoredTop sz="94622" autoAdjust="0"/>
  </p:normalViewPr>
  <p:slideViewPr>
    <p:cSldViewPr>
      <p:cViewPr varScale="1">
        <p:scale>
          <a:sx n="59" d="100"/>
          <a:sy n="59" d="100"/>
        </p:scale>
        <p:origin x="86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CE684-7674-4DD4-AFB6-776A90A966D2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CA067-2C39-439C-9E14-F71FE81C5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5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2.jpeg"/><Relationship Id="rId4" Type="http://schemas.openxmlformats.org/officeDocument/2006/relationships/image" Target="../media/image8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sv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10" Type="http://schemas.openxmlformats.org/officeDocument/2006/relationships/image" Target="../media/image107.jpe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21" Type="http://schemas.openxmlformats.org/officeDocument/2006/relationships/image" Target="../media/image127.sv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63" Type="http://schemas.openxmlformats.org/officeDocument/2006/relationships/image" Target="../media/image169.svg"/><Relationship Id="rId68" Type="http://schemas.openxmlformats.org/officeDocument/2006/relationships/image" Target="../media/image174.png"/><Relationship Id="rId84" Type="http://schemas.openxmlformats.org/officeDocument/2006/relationships/image" Target="../media/image77.png"/><Relationship Id="rId89" Type="http://schemas.openxmlformats.org/officeDocument/2006/relationships/image" Target="../media/image42.svg"/><Relationship Id="rId16" Type="http://schemas.openxmlformats.org/officeDocument/2006/relationships/image" Target="../media/image122.png"/><Relationship Id="rId11" Type="http://schemas.openxmlformats.org/officeDocument/2006/relationships/image" Target="../media/image117.sv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74" Type="http://schemas.openxmlformats.org/officeDocument/2006/relationships/image" Target="../media/image43.png"/><Relationship Id="rId79" Type="http://schemas.openxmlformats.org/officeDocument/2006/relationships/image" Target="../media/image46.svg"/><Relationship Id="rId5" Type="http://schemas.openxmlformats.org/officeDocument/2006/relationships/image" Target="../media/image111.svg"/><Relationship Id="rId90" Type="http://schemas.openxmlformats.org/officeDocument/2006/relationships/image" Target="../media/image47.png"/><Relationship Id="rId95" Type="http://schemas.openxmlformats.org/officeDocument/2006/relationships/image" Target="../media/image189.sv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64" Type="http://schemas.openxmlformats.org/officeDocument/2006/relationships/image" Target="../media/image170.png"/><Relationship Id="rId69" Type="http://schemas.openxmlformats.org/officeDocument/2006/relationships/image" Target="../media/image175.svg"/><Relationship Id="rId80" Type="http://schemas.openxmlformats.org/officeDocument/2006/relationships/image" Target="../media/image182.png"/><Relationship Id="rId85" Type="http://schemas.openxmlformats.org/officeDocument/2006/relationships/image" Target="../media/image78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67" Type="http://schemas.openxmlformats.org/officeDocument/2006/relationships/image" Target="../media/image173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62" Type="http://schemas.openxmlformats.org/officeDocument/2006/relationships/image" Target="../media/image168.png"/><Relationship Id="rId70" Type="http://schemas.openxmlformats.org/officeDocument/2006/relationships/image" Target="../media/image176.png"/><Relationship Id="rId75" Type="http://schemas.openxmlformats.org/officeDocument/2006/relationships/image" Target="../media/image44.svg"/><Relationship Id="rId83" Type="http://schemas.openxmlformats.org/officeDocument/2006/relationships/image" Target="../media/image185.svg"/><Relationship Id="rId88" Type="http://schemas.openxmlformats.org/officeDocument/2006/relationships/image" Target="../media/image41.png"/><Relationship Id="rId91" Type="http://schemas.openxmlformats.org/officeDocument/2006/relationships/image" Target="../media/image48.svg"/><Relationship Id="rId9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65" Type="http://schemas.openxmlformats.org/officeDocument/2006/relationships/image" Target="../media/image171.svg"/><Relationship Id="rId73" Type="http://schemas.openxmlformats.org/officeDocument/2006/relationships/image" Target="../media/image179.svg"/><Relationship Id="rId78" Type="http://schemas.openxmlformats.org/officeDocument/2006/relationships/image" Target="../media/image45.png"/><Relationship Id="rId81" Type="http://schemas.openxmlformats.org/officeDocument/2006/relationships/image" Target="../media/image183.svg"/><Relationship Id="rId86" Type="http://schemas.openxmlformats.org/officeDocument/2006/relationships/image" Target="../media/image60.png"/><Relationship Id="rId94" Type="http://schemas.openxmlformats.org/officeDocument/2006/relationships/image" Target="../media/image188.png"/><Relationship Id="rId99" Type="http://schemas.openxmlformats.org/officeDocument/2006/relationships/image" Target="../media/image80.svg"/><Relationship Id="rId4" Type="http://schemas.openxmlformats.org/officeDocument/2006/relationships/image" Target="../media/image110.png"/><Relationship Id="rId9" Type="http://schemas.openxmlformats.org/officeDocument/2006/relationships/image" Target="../media/image115.svg"/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39" Type="http://schemas.openxmlformats.org/officeDocument/2006/relationships/image" Target="../media/image145.svg"/><Relationship Id="rId34" Type="http://schemas.openxmlformats.org/officeDocument/2006/relationships/image" Target="../media/image140.pn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6" Type="http://schemas.openxmlformats.org/officeDocument/2006/relationships/image" Target="../media/image180.png"/><Relationship Id="rId97" Type="http://schemas.openxmlformats.org/officeDocument/2006/relationships/image" Target="../media/image76.svg"/><Relationship Id="rId7" Type="http://schemas.openxmlformats.org/officeDocument/2006/relationships/image" Target="../media/image113.svg"/><Relationship Id="rId71" Type="http://schemas.openxmlformats.org/officeDocument/2006/relationships/image" Target="../media/image177.svg"/><Relationship Id="rId92" Type="http://schemas.openxmlformats.org/officeDocument/2006/relationships/image" Target="../media/image186.png"/><Relationship Id="rId2" Type="http://schemas.openxmlformats.org/officeDocument/2006/relationships/image" Target="../media/image108.png"/><Relationship Id="rId29" Type="http://schemas.openxmlformats.org/officeDocument/2006/relationships/image" Target="../media/image135.svg"/><Relationship Id="rId24" Type="http://schemas.openxmlformats.org/officeDocument/2006/relationships/image" Target="../media/image130.pn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66" Type="http://schemas.openxmlformats.org/officeDocument/2006/relationships/image" Target="../media/image172.png"/><Relationship Id="rId87" Type="http://schemas.openxmlformats.org/officeDocument/2006/relationships/image" Target="../media/image61.svg"/><Relationship Id="rId61" Type="http://schemas.openxmlformats.org/officeDocument/2006/relationships/image" Target="../media/image167.svg"/><Relationship Id="rId82" Type="http://schemas.openxmlformats.org/officeDocument/2006/relationships/image" Target="../media/image184.pn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56" Type="http://schemas.openxmlformats.org/officeDocument/2006/relationships/image" Target="../media/image162.png"/><Relationship Id="rId77" Type="http://schemas.openxmlformats.org/officeDocument/2006/relationships/image" Target="../media/image181.sv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72" Type="http://schemas.openxmlformats.org/officeDocument/2006/relationships/image" Target="../media/image178.png"/><Relationship Id="rId93" Type="http://schemas.openxmlformats.org/officeDocument/2006/relationships/image" Target="../media/image187.svg"/><Relationship Id="rId98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8.jp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asnimnews.com/en/news/2018/02/10/1652606/scientists-create-functioning-kidney-tissue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sv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sv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6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dpi="0" rotWithShape="1"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 rot="-4521330">
            <a:off x="4628096" y="162312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6782" y="-75402"/>
            <a:ext cx="8701218" cy="10400502"/>
            <a:chOff x="-2794" y="-127"/>
            <a:chExt cx="8606155" cy="10286874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F2760C-A471-452F-3D28-4E24C365EC78}"/>
              </a:ext>
            </a:extLst>
          </p:cNvPr>
          <p:cNvGrpSpPr/>
          <p:nvPr/>
        </p:nvGrpSpPr>
        <p:grpSpPr>
          <a:xfrm>
            <a:off x="4191520" y="2508979"/>
            <a:ext cx="9904959" cy="4780977"/>
            <a:chOff x="4267198" y="3214563"/>
            <a:chExt cx="9829281" cy="7652350"/>
          </a:xfrm>
        </p:grpSpPr>
        <p:grpSp>
          <p:nvGrpSpPr>
            <p:cNvPr id="7" name="Group 7"/>
            <p:cNvGrpSpPr/>
            <p:nvPr/>
          </p:nvGrpSpPr>
          <p:grpSpPr>
            <a:xfrm>
              <a:off x="4267198" y="3375101"/>
              <a:ext cx="9829281" cy="7491812"/>
              <a:chOff x="0" y="-19050"/>
              <a:chExt cx="2608713" cy="189562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12510" y="0"/>
                <a:ext cx="2386893" cy="1876573"/>
              </a:xfrm>
              <a:custGeom>
                <a:avLst/>
                <a:gdLst/>
                <a:ahLst/>
                <a:cxnLst/>
                <a:rect l="l" t="t" r="r" b="b"/>
                <a:pathLst>
                  <a:path w="2608713" h="945211">
                    <a:moveTo>
                      <a:pt x="0" y="0"/>
                    </a:moveTo>
                    <a:lnTo>
                      <a:pt x="2608713" y="0"/>
                    </a:lnTo>
                    <a:lnTo>
                      <a:pt x="2608713" y="945211"/>
                    </a:lnTo>
                    <a:lnTo>
                      <a:pt x="0" y="945211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IN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2608713" cy="9642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441321" y="4130049"/>
              <a:ext cx="9405358" cy="6587384"/>
            </a:xfrm>
            <a:prstGeom prst="rect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9600" spc="74" dirty="0">
                  <a:solidFill>
                    <a:schemeClr val="tx2">
                      <a:lumMod val="50000"/>
                    </a:schemeClr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Detection of </a:t>
              </a:r>
              <a:r>
                <a:rPr lang="en-US" sz="9600" spc="172" dirty="0">
                  <a:solidFill>
                    <a:schemeClr val="tx2">
                      <a:lumMod val="50000"/>
                    </a:schemeClr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Kidney Stones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846088" y="3214563"/>
              <a:ext cx="8675070" cy="13748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94"/>
                </a:lnSpc>
              </a:pPr>
              <a:r>
                <a:rPr lang="en-US" sz="4400" spc="74" dirty="0">
                  <a:solidFill>
                    <a:schemeClr val="tx2">
                      <a:lumMod val="50000"/>
                    </a:schemeClr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Demo - 1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-0.0033 0.04815 " pathEditMode="relative" rAng="0" ptsTypes="AA">
                                      <p:cBhvr>
                                        <p:cTn id="6" dur="7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5" y="1988135"/>
            <a:ext cx="8616655" cy="3155365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08006" y="249994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TIMELINE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5588" y="3507292"/>
            <a:ext cx="7357569" cy="137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Initiation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Review and Editing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49773" y="510540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Presentation and Sharing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8144" y="1087437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12954" y="1808762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3543273" y="1714500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3429000" y="2720190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4588726" y="4120401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5" name="Freeform 25"/>
          <p:cNvSpPr/>
          <p:nvPr/>
        </p:nvSpPr>
        <p:spPr>
          <a:xfrm>
            <a:off x="668281" y="2289891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122949" y="2335885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661056" y="4741787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18509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164243" y="4675888"/>
            <a:ext cx="926844" cy="1084604"/>
          </a:xfrm>
          <a:custGeom>
            <a:avLst/>
            <a:gdLst/>
            <a:ahLst/>
            <a:cxnLst/>
            <a:rect l="l" t="t" r="r" b="b"/>
            <a:pathLst>
              <a:path w="926844" h="108460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24041" y="7065478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4828" y="6496315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January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39770" y="1210039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amet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consectetur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adipiscing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elit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Duis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vulputate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nulla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at ante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rhoncus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vel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efficitur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felis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condimentum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Proin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71636" y="647700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 dirty="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February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24397" y="7065478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85185" y="6496315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March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98449" y="1997667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amet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consectetur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adipiscing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elit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Duis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vulputate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nulla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at ante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rhoncus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vel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efficitur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felis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condimentum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Proin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367" spc="133" dirty="0" err="1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367" spc="133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59236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April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27963" y="7091814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88751" y="6522651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95961" y="1997667"/>
            <a:ext cx="2467998" cy="16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756749" y="1428503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July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0775" y="1158585"/>
            <a:ext cx="7238899" cy="171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u="none" strike="noStrike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CONCEPT IN BUSINESS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16248" y="5605901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00" y="6930560"/>
            <a:ext cx="4536606" cy="1399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r="-12138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21151" y="2617219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1151" y="5161798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80%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331109" y="2335242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21151" y="3686552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3262" y="6930560"/>
            <a:ext cx="4536606" cy="13992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61313" y="5161798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12614" u="none" strike="noStrik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474" y="4031724"/>
            <a:ext cx="4595005" cy="3573491"/>
            <a:chOff x="0" y="0"/>
            <a:chExt cx="1210207" cy="9411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91953" y="1640882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NEXT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6738" y="2699649"/>
            <a:ext cx="9134523" cy="69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954088" y="3875355"/>
            <a:ext cx="157787" cy="156369"/>
            <a:chOff x="0" y="0"/>
            <a:chExt cx="320400" cy="317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981480" y="3875355"/>
            <a:ext cx="1047779" cy="1124013"/>
            <a:chOff x="0" y="0"/>
            <a:chExt cx="2127600" cy="228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981480" y="5281810"/>
            <a:ext cx="2055497" cy="205549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4961" b="-2496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211520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55250" y="5309836"/>
            <a:ext cx="1975728" cy="197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11520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Australia - Sydney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44166" y="4031724"/>
            <a:ext cx="4595005" cy="3573491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58780" y="3875355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086172" y="3875355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086172" y="5281810"/>
            <a:ext cx="2055497" cy="205549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2832" r="-32832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8316212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59943" y="5309836"/>
            <a:ext cx="1975728" cy="197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16212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Australia - Sydney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953521" y="4031724"/>
            <a:ext cx="4595005" cy="3573491"/>
            <a:chOff x="0" y="0"/>
            <a:chExt cx="1210207" cy="9411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168135" y="3875355"/>
            <a:ext cx="157787" cy="156369"/>
            <a:chOff x="0" y="0"/>
            <a:chExt cx="320400" cy="31752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2195527" y="3875355"/>
            <a:ext cx="1047779" cy="1124013"/>
            <a:chOff x="0" y="0"/>
            <a:chExt cx="2127600" cy="2282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2195527" y="5281810"/>
            <a:ext cx="2055497" cy="2055497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2487" b="-12487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13425567" y="4255348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369298" y="5309836"/>
            <a:ext cx="1975728" cy="197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25567" y="4684366"/>
            <a:ext cx="2745392" cy="30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Australia - Sydney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323900" y="1585199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BORCELLE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75313"/>
            <a:ext cx="2246916" cy="3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Planning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1906" y="4313510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26021" y="2940791"/>
            <a:ext cx="898685" cy="89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056687" y="3875313"/>
            <a:ext cx="2246916" cy="3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Competitive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56687" y="4313510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30802" y="2940791"/>
            <a:ext cx="898685" cy="89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1906" y="6827843"/>
            <a:ext cx="2246916" cy="3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1906" y="7266040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26021" y="5893322"/>
            <a:ext cx="898685" cy="89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56687" y="6827843"/>
            <a:ext cx="2246916" cy="3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Execution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56687" y="7266040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730802" y="5893322"/>
            <a:ext cx="898685" cy="89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65553" y="6867690"/>
            <a:ext cx="2246916" cy="3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Growth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5553" y="7305886"/>
            <a:ext cx="2246916" cy="12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339668" y="5933168"/>
            <a:ext cx="898685" cy="89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997161" y="3100177"/>
            <a:ext cx="2706695" cy="269612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915711" y="407092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15711" y="4631511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15711" y="5199655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997161" y="6109038"/>
            <a:ext cx="2706695" cy="2696122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642" r="-2464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915711" y="707978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15711" y="764037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15711" y="8208516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991617" y="1593771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15711" y="3044613"/>
            <a:ext cx="2706695" cy="42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Aaron Loeb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42142" y="3552387"/>
            <a:ext cx="4069598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Ceo Of Ingoude Company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52233" y="4593411"/>
            <a:ext cx="3788059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www.reallygreatsite.com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52233" y="5217036"/>
            <a:ext cx="3788059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123 Anywhere St., Any City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52233" y="4073009"/>
            <a:ext cx="3559508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+123-456-7890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15711" y="6053474"/>
            <a:ext cx="2706695" cy="42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42142" y="6561248"/>
            <a:ext cx="4069598" cy="3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Ceo Of Ingoude Company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52233" y="7602272"/>
            <a:ext cx="3788059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www.reallygreatsite.com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52233" y="8225897"/>
            <a:ext cx="3788059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123 Anywhere St., Any City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52233" y="7081869"/>
            <a:ext cx="3559508" cy="3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+123-456-7890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914" y="8382348"/>
            <a:ext cx="587713" cy="748246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39651" y="8365399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16392" y="8317688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71257" y="8394737"/>
            <a:ext cx="801428" cy="735857"/>
          </a:xfrm>
          <a:custGeom>
            <a:avLst/>
            <a:gdLst/>
            <a:ahLst/>
            <a:cxnLst/>
            <a:rect l="l" t="t" r="r" b="b"/>
            <a:pathLst>
              <a:path w="801428" h="735857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83296" y="5900169"/>
            <a:ext cx="660740" cy="798697"/>
          </a:xfrm>
          <a:custGeom>
            <a:avLst/>
            <a:gdLst/>
            <a:ahLst/>
            <a:cxnLst/>
            <a:rect l="l" t="t" r="r" b="b"/>
            <a:pathLst>
              <a:path w="660740" h="798697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93405" y="4483817"/>
            <a:ext cx="733943" cy="839228"/>
          </a:xfrm>
          <a:custGeom>
            <a:avLst/>
            <a:gdLst/>
            <a:ahLst/>
            <a:cxnLst/>
            <a:rect l="l" t="t" r="r" b="b"/>
            <a:pathLst>
              <a:path w="733943" h="839228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44297" y="4490759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54795" y="4351976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90674" y="4533662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12724" y="4486006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72855" y="5746697"/>
            <a:ext cx="775043" cy="868174"/>
          </a:xfrm>
          <a:custGeom>
            <a:avLst/>
            <a:gdLst/>
            <a:ahLst/>
            <a:cxnLst/>
            <a:rect l="l" t="t" r="r" b="b"/>
            <a:pathLst>
              <a:path w="775043" h="868174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79401" y="6927753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32481" y="5628671"/>
            <a:ext cx="727593" cy="835440"/>
          </a:xfrm>
          <a:custGeom>
            <a:avLst/>
            <a:gdLst/>
            <a:ahLst/>
            <a:cxnLst/>
            <a:rect l="l" t="t" r="r" b="b"/>
            <a:pathLst>
              <a:path w="727593" h="835440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354571" y="5693520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99529" y="8358896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029848" y="6934814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268864" y="4397581"/>
            <a:ext cx="778541" cy="767216"/>
          </a:xfrm>
          <a:custGeom>
            <a:avLst/>
            <a:gdLst/>
            <a:ahLst/>
            <a:cxnLst/>
            <a:rect l="l" t="t" r="r" b="b"/>
            <a:pathLst>
              <a:path w="778541" h="767216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18045" y="4476154"/>
            <a:ext cx="889451" cy="889451"/>
          </a:xfrm>
          <a:custGeom>
            <a:avLst/>
            <a:gdLst/>
            <a:ahLst/>
            <a:cxnLst/>
            <a:rect l="l" t="t" r="r" b="b"/>
            <a:pathLst>
              <a:path w="889451" h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05050" y="7015311"/>
            <a:ext cx="767216" cy="7672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35686" y="5665856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12942" y="7030117"/>
            <a:ext cx="897806" cy="767216"/>
          </a:xfrm>
          <a:custGeom>
            <a:avLst/>
            <a:gdLst/>
            <a:ahLst/>
            <a:cxnLst/>
            <a:rect l="l" t="t" r="r" b="b"/>
            <a:pathLst>
              <a:path w="897806" h="76721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109891" y="5654140"/>
            <a:ext cx="708629" cy="767216"/>
          </a:xfrm>
          <a:custGeom>
            <a:avLst/>
            <a:gdLst/>
            <a:ahLst/>
            <a:cxnLst/>
            <a:rect l="l" t="t" r="r" b="b"/>
            <a:pathLst>
              <a:path w="708629" h="767216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27985" y="5823048"/>
            <a:ext cx="669571" cy="767216"/>
          </a:xfrm>
          <a:custGeom>
            <a:avLst/>
            <a:gdLst/>
            <a:ahLst/>
            <a:cxnLst/>
            <a:rect l="l" t="t" r="r" b="b"/>
            <a:pathLst>
              <a:path w="669571" h="767216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264507" y="8298717"/>
            <a:ext cx="514732" cy="767216"/>
          </a:xfrm>
          <a:custGeom>
            <a:avLst/>
            <a:gdLst/>
            <a:ahLst/>
            <a:cxnLst/>
            <a:rect l="l" t="t" r="r" b="b"/>
            <a:pathLst>
              <a:path w="514732" h="767216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62292" y="8358896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055481" y="4586260"/>
            <a:ext cx="661201" cy="767216"/>
          </a:xfrm>
          <a:custGeom>
            <a:avLst/>
            <a:gdLst/>
            <a:ahLst/>
            <a:cxnLst/>
            <a:rect l="l" t="t" r="r" b="b"/>
            <a:pathLst>
              <a:path w="661201" h="767216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921674" y="4506444"/>
            <a:ext cx="1085063" cy="651038"/>
          </a:xfrm>
          <a:custGeom>
            <a:avLst/>
            <a:gdLst/>
            <a:ahLst/>
            <a:cxnLst/>
            <a:rect l="l" t="t" r="r" b="b"/>
            <a:pathLst>
              <a:path w="1085063" h="651038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724520" y="4417491"/>
            <a:ext cx="609588" cy="767216"/>
          </a:xfrm>
          <a:custGeom>
            <a:avLst/>
            <a:gdLst/>
            <a:ahLst/>
            <a:cxnLst/>
            <a:rect l="l" t="t" r="r" b="b"/>
            <a:pathLst>
              <a:path w="609588" h="767216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264507" y="5572814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299344" y="8236144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12337" y="8298717"/>
            <a:ext cx="899016" cy="887574"/>
          </a:xfrm>
          <a:custGeom>
            <a:avLst/>
            <a:gdLst/>
            <a:ahLst/>
            <a:cxnLst/>
            <a:rect l="l" t="t" r="r" b="b"/>
            <a:pathLst>
              <a:path w="899016" h="887574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767764" y="5707040"/>
            <a:ext cx="788162" cy="922318"/>
          </a:xfrm>
          <a:custGeom>
            <a:avLst/>
            <a:gdLst/>
            <a:ahLst/>
            <a:cxnLst/>
            <a:rect l="l" t="t" r="r" b="b"/>
            <a:pathLst>
              <a:path w="788162" h="922318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549848" y="6914222"/>
            <a:ext cx="958932" cy="922318"/>
          </a:xfrm>
          <a:custGeom>
            <a:avLst/>
            <a:gdLst/>
            <a:ahLst/>
            <a:cxnLst/>
            <a:rect l="l" t="t" r="r" b="b"/>
            <a:pathLst>
              <a:path w="958932" h="922318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000944" y="6918016"/>
            <a:ext cx="926524" cy="950724"/>
          </a:xfrm>
          <a:custGeom>
            <a:avLst/>
            <a:gdLst/>
            <a:ahLst/>
            <a:cxnLst/>
            <a:rect l="l" t="t" r="r" b="b"/>
            <a:pathLst>
              <a:path w="926524" h="9507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24172" y="704770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5428329" y="1533139"/>
            <a:ext cx="7431342" cy="79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63"/>
              </a:lnSpc>
              <a:spcBef>
                <a:spcPct val="0"/>
              </a:spcBef>
            </a:pPr>
            <a:r>
              <a:rPr lang="en-US" sz="4683" spc="16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56939" y="3207047"/>
            <a:ext cx="811663" cy="811663"/>
          </a:xfrm>
          <a:custGeom>
            <a:avLst/>
            <a:gdLst/>
            <a:ahLst/>
            <a:cxnLst/>
            <a:rect l="l" t="t" r="r" b="b"/>
            <a:pathLst>
              <a:path w="811663" h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4350139" y="7047481"/>
            <a:ext cx="1064254" cy="799158"/>
          </a:xfrm>
          <a:custGeom>
            <a:avLst/>
            <a:gdLst/>
            <a:ahLst/>
            <a:cxnLst/>
            <a:rect l="l" t="t" r="r" b="b"/>
            <a:pathLst>
              <a:path w="1064254" h="799158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531342" y="4378202"/>
            <a:ext cx="701847" cy="977255"/>
          </a:xfrm>
          <a:custGeom>
            <a:avLst/>
            <a:gdLst/>
            <a:ahLst/>
            <a:cxnLst/>
            <a:rect l="l" t="t" r="r" b="b"/>
            <a:pathLst>
              <a:path w="701847" h="977255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983296" y="7123148"/>
            <a:ext cx="734267" cy="745105"/>
          </a:xfrm>
          <a:custGeom>
            <a:avLst/>
            <a:gdLst/>
            <a:ahLst/>
            <a:cxnLst/>
            <a:rect l="l" t="t" r="r" b="b"/>
            <a:pathLst>
              <a:path w="734267" h="745105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308171" y="8247738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9154795" y="8289530"/>
            <a:ext cx="884472" cy="884472"/>
          </a:xfrm>
          <a:custGeom>
            <a:avLst/>
            <a:gdLst/>
            <a:ahLst/>
            <a:cxnLst/>
            <a:rect l="l" t="t" r="r" b="b"/>
            <a:pathLst>
              <a:path w="884472" h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615465" y="6927753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4531342" y="5628671"/>
            <a:ext cx="1027960" cy="1043133"/>
          </a:xfrm>
          <a:custGeom>
            <a:avLst/>
            <a:gdLst/>
            <a:ahLst/>
            <a:cxn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5955642" y="2925089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8905425" y="3007423"/>
            <a:ext cx="1181705" cy="887353"/>
          </a:xfrm>
          <a:custGeom>
            <a:avLst/>
            <a:gdLst/>
            <a:ahLst/>
            <a:cxnLst/>
            <a:rect l="l" t="t" r="r" b="b"/>
            <a:pathLst>
              <a:path w="1181705" h="887353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1744428" y="2989914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2924660" y="2948351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7314188" y="290641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4507710" y="2906412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0546588" y="2987227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4531342" y="3003043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3260955" y="2906412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53AB513C-E241-DD5D-4C66-B6898A40CF09}"/>
              </a:ext>
            </a:extLst>
          </p:cNvPr>
          <p:cNvSpPr/>
          <p:nvPr/>
        </p:nvSpPr>
        <p:spPr>
          <a:xfrm>
            <a:off x="2709877" y="1880305"/>
            <a:ext cx="12868242" cy="2445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IN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7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Basaveshwar</a:t>
            </a:r>
            <a:r>
              <a:rPr lang="en-IN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 Engineering College </a:t>
            </a:r>
            <a:r>
              <a:rPr lang="en-IN" sz="7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Bagalkote</a:t>
            </a:r>
            <a:endParaRPr lang="en-US" sz="54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A9309AA-1775-D091-6026-DEF7EFD75C0E}"/>
              </a:ext>
            </a:extLst>
          </p:cNvPr>
          <p:cNvSpPr/>
          <p:nvPr/>
        </p:nvSpPr>
        <p:spPr>
          <a:xfrm>
            <a:off x="2948002" y="4329722"/>
            <a:ext cx="12391992" cy="1432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Department of Artificial Intelligence and   Machine Learning </a:t>
            </a:r>
          </a:p>
          <a:p>
            <a:pPr algn="ctr"/>
            <a:endParaRPr lang="en-IN" sz="4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MINI PROJECT </a:t>
            </a: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2E738BE4-5645-98B3-52E1-2A295B6C2D50}"/>
              </a:ext>
            </a:extLst>
          </p:cNvPr>
          <p:cNvSpPr/>
          <p:nvPr/>
        </p:nvSpPr>
        <p:spPr>
          <a:xfrm>
            <a:off x="4343398" y="7059953"/>
            <a:ext cx="9601200" cy="778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en-US" sz="4800" b="1" u="sng" spc="172" dirty="0">
                <a:solidFill>
                  <a:schemeClr val="tx2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Detection of Kidney Stones</a:t>
            </a:r>
          </a:p>
          <a:p>
            <a:pPr>
              <a:lnSpc>
                <a:spcPts val="4253"/>
              </a:lnSpc>
            </a:pPr>
            <a:endParaRPr lang="en-US" sz="4800" b="1" dirty="0">
              <a:solidFill>
                <a:schemeClr val="tx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4253"/>
              </a:lnSpc>
            </a:pPr>
            <a:endParaRPr lang="en-US" sz="4800" b="1" dirty="0">
              <a:solidFill>
                <a:schemeClr val="tx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4253"/>
              </a:lnSpc>
            </a:pPr>
            <a:endParaRPr lang="en-US" sz="4800" b="1" dirty="0">
              <a:solidFill>
                <a:schemeClr val="tx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4253"/>
              </a:lnSpc>
            </a:pPr>
            <a:endParaRPr lang="en-US" sz="4800" b="1" dirty="0">
              <a:solidFill>
                <a:schemeClr val="tx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CC70F-107E-ED7A-645A-8C52F714F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8" y="100015"/>
            <a:ext cx="2057400" cy="17802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2467B8-2439-83EF-2A24-F9166E16CD29}"/>
              </a:ext>
            </a:extLst>
          </p:cNvPr>
          <p:cNvSpPr txBox="1"/>
          <p:nvPr/>
        </p:nvSpPr>
        <p:spPr>
          <a:xfrm>
            <a:off x="2517831" y="8245405"/>
            <a:ext cx="13252338" cy="177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143000">
              <a:lnSpc>
                <a:spcPts val="4253"/>
              </a:lnSpc>
              <a:defRPr/>
            </a:pP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coordinate:                                             Project Guide:</a:t>
            </a:r>
          </a:p>
          <a:p>
            <a:pPr algn="ctr" defTabSz="1143000">
              <a:lnSpc>
                <a:spcPts val="4253"/>
              </a:lnSpc>
              <a:defRPr/>
            </a:pPr>
            <a:r>
              <a:rPr lang="en-US" sz="3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Prof. L.P. </a:t>
            </a:r>
            <a:r>
              <a:rPr lang="en-US" sz="3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Kolur</a:t>
            </a:r>
            <a:r>
              <a:rPr lang="en-US" sz="3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         Dr. </a:t>
            </a:r>
            <a:r>
              <a:rPr lang="en-US" sz="3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V.C.Kagawade</a:t>
            </a:r>
            <a:endParaRPr lang="en-US" sz="3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7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591DE-381A-5D46-60CA-D863C89087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608" y="1"/>
            <a:ext cx="18002252" cy="10287002"/>
          </a:xfrm>
          <a:prstGeom prst="rect">
            <a:avLst/>
          </a:prstGeom>
          <a:blipFill dpi="0" rotWithShape="1">
            <a:blip r:embed="rId5">
              <a:alphaModFix amt="62000"/>
            </a:blip>
            <a:srcRect/>
            <a:stretch>
              <a:fillRect/>
            </a:stretch>
          </a:blipFill>
        </p:spPr>
      </p:pic>
      <p:sp>
        <p:nvSpPr>
          <p:cNvPr id="137" name="dark purple rectangle">
            <a:extLst>
              <a:ext uri="{FF2B5EF4-FFF2-40B4-BE49-F238E27FC236}">
                <a16:creationId xmlns:a16="http://schemas.microsoft.com/office/drawing/2014/main" id="{CCA520F1-0DCA-09FA-9A11-4EEFA0C23ACA}"/>
              </a:ext>
            </a:extLst>
          </p:cNvPr>
          <p:cNvSpPr/>
          <p:nvPr/>
        </p:nvSpPr>
        <p:spPr>
          <a:xfrm>
            <a:off x="0" y="10384001"/>
            <a:ext cx="18288000" cy="10287000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379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pPr algn="l"/>
            <a:endParaRPr lang="en-GB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D40E2D-B8D9-108C-7554-C2EC573EA77B}"/>
              </a:ext>
            </a:extLst>
          </p:cNvPr>
          <p:cNvGrpSpPr/>
          <p:nvPr/>
        </p:nvGrpSpPr>
        <p:grpSpPr>
          <a:xfrm>
            <a:off x="7126394" y="20768001"/>
            <a:ext cx="4035207" cy="3461030"/>
            <a:chOff x="4750929" y="1047003"/>
            <a:chExt cx="2690138" cy="23073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42D090-6755-17E0-191E-FE08F01C4F28}"/>
                </a:ext>
              </a:extLst>
            </p:cNvPr>
            <p:cNvSpPr txBox="1"/>
            <p:nvPr/>
          </p:nvSpPr>
          <p:spPr>
            <a:xfrm>
              <a:off x="4750929" y="2118633"/>
              <a:ext cx="2690138" cy="1235723"/>
            </a:xfrm>
            <a:prstGeom prst="rect">
              <a:avLst/>
            </a:prstGeom>
            <a:noFill/>
          </p:spPr>
          <p:txBody>
            <a:bodyPr wrap="none" lIns="0" tIns="0" rIns="0" bIns="0" anchor="t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i="0" u="none" strike="noStrike" cap="none" normalizeH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2400" spc="45">
                  <a:latin typeface="+mj-lt"/>
                </a:rPr>
                <a:t>PowerPoint Website</a:t>
              </a:r>
            </a:p>
            <a:p>
              <a:pPr algn="ctr">
                <a:lnSpc>
                  <a:spcPct val="110000"/>
                </a:lnSpc>
              </a:pPr>
              <a:r>
                <a:rPr lang="en-US" sz="9000">
                  <a:latin typeface="+mj-lt"/>
                </a:rPr>
                <a:t>Features</a:t>
              </a:r>
              <a:endParaRPr lang="en-US" sz="10200">
                <a:latin typeface="+mj-lt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7FCF27-3ACF-313E-70B0-591920FD2280}"/>
                </a:ext>
              </a:extLst>
            </p:cNvPr>
            <p:cNvGrpSpPr/>
            <p:nvPr/>
          </p:nvGrpSpPr>
          <p:grpSpPr>
            <a:xfrm>
              <a:off x="5697693" y="1047003"/>
              <a:ext cx="796614" cy="756406"/>
              <a:chOff x="12007741" y="4587406"/>
              <a:chExt cx="3777691" cy="358703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7A1A13-AFDD-D3A6-1D73-278F7C4579B0}"/>
                  </a:ext>
                </a:extLst>
              </p:cNvPr>
              <p:cNvSpPr/>
              <p:nvPr/>
            </p:nvSpPr>
            <p:spPr>
              <a:xfrm>
                <a:off x="12198402" y="4587406"/>
                <a:ext cx="3587030" cy="3587030"/>
              </a:xfrm>
              <a:prstGeom prst="ellipse">
                <a:avLst/>
              </a:prstGeom>
              <a:gradFill>
                <a:gsLst>
                  <a:gs pos="0">
                    <a:srgbClr val="FF924C"/>
                  </a:gs>
                  <a:gs pos="100000">
                    <a:srgbClr val="FF595E">
                      <a:lumMod val="75000"/>
                    </a:srgbClr>
                  </a:gs>
                </a:gsLst>
                <a:lin ang="81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71600">
                  <a:defRPr/>
                </a:pPr>
                <a:endParaRPr lang="en-US" sz="1350" kern="0">
                  <a:solidFill>
                    <a:prstClr val="white"/>
                  </a:solidFill>
                  <a:latin typeface="Raleway Light"/>
                </a:endParaRPr>
              </a:p>
            </p:txBody>
          </p:sp>
          <p:sp>
            <p:nvSpPr>
              <p:cNvPr id="14" name="Freeform: Shape 37">
                <a:extLst>
                  <a:ext uri="{FF2B5EF4-FFF2-40B4-BE49-F238E27FC236}">
                    <a16:creationId xmlns:a16="http://schemas.microsoft.com/office/drawing/2014/main" id="{B6F9AFCB-D110-3732-7791-539E7EFED288}"/>
                  </a:ext>
                </a:extLst>
              </p:cNvPr>
              <p:cNvSpPr/>
              <p:nvPr/>
            </p:nvSpPr>
            <p:spPr>
              <a:xfrm>
                <a:off x="14025365" y="4587406"/>
                <a:ext cx="1758227" cy="1917481"/>
              </a:xfrm>
              <a:custGeom>
                <a:avLst/>
                <a:gdLst>
                  <a:gd name="connsiteX0" fmla="*/ 0 w 1758230"/>
                  <a:gd name="connsiteY0" fmla="*/ 0 h 1917482"/>
                  <a:gd name="connsiteX1" fmla="*/ 148092 w 1758230"/>
                  <a:gd name="connsiteY1" fmla="*/ 7478 h 1917482"/>
                  <a:gd name="connsiteX2" fmla="*/ 1758230 w 1758230"/>
                  <a:gd name="connsiteY2" fmla="*/ 1791733 h 1917482"/>
                  <a:gd name="connsiteX3" fmla="*/ 1751880 w 1758230"/>
                  <a:gd name="connsiteY3" fmla="*/ 1917482 h 1917482"/>
                  <a:gd name="connsiteX4" fmla="*/ 0 w 1758230"/>
                  <a:gd name="connsiteY4" fmla="*/ 1917482 h 1917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8230" h="1917482">
                    <a:moveTo>
                      <a:pt x="0" y="0"/>
                    </a:moveTo>
                    <a:lnTo>
                      <a:pt x="148092" y="7478"/>
                    </a:lnTo>
                    <a:cubicBezTo>
                      <a:pt x="1052482" y="99324"/>
                      <a:pt x="1758230" y="863110"/>
                      <a:pt x="1758230" y="1791733"/>
                    </a:cubicBezTo>
                    <a:lnTo>
                      <a:pt x="1751880" y="1917482"/>
                    </a:lnTo>
                    <a:lnTo>
                      <a:pt x="0" y="19174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4C"/>
                  </a:gs>
                  <a:gs pos="100000">
                    <a:srgbClr val="FF595E">
                      <a:lumMod val="66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71600">
                  <a:defRPr/>
                </a:pPr>
                <a:endParaRPr lang="en-US" sz="1350" kern="0">
                  <a:solidFill>
                    <a:prstClr val="white"/>
                  </a:solidFill>
                  <a:latin typeface="Raleway Light"/>
                </a:endParaRPr>
              </a:p>
            </p:txBody>
          </p:sp>
          <p:sp>
            <p:nvSpPr>
              <p:cNvPr id="15" name="Rectangle: Rounded Corners 38">
                <a:extLst>
                  <a:ext uri="{FF2B5EF4-FFF2-40B4-BE49-F238E27FC236}">
                    <a16:creationId xmlns:a16="http://schemas.microsoft.com/office/drawing/2014/main" id="{A556C201-4540-3F58-0445-BEC66614AD8C}"/>
                  </a:ext>
                </a:extLst>
              </p:cNvPr>
              <p:cNvSpPr/>
              <p:nvPr/>
            </p:nvSpPr>
            <p:spPr>
              <a:xfrm>
                <a:off x="12007741" y="5421024"/>
                <a:ext cx="2017625" cy="1919795"/>
              </a:xfrm>
              <a:prstGeom prst="roundRect">
                <a:avLst>
                  <a:gd name="adj" fmla="val 8608"/>
                </a:avLst>
              </a:prstGeom>
              <a:gradFill flip="none" rotWithShape="1">
                <a:gsLst>
                  <a:gs pos="0">
                    <a:srgbClr val="FF924C"/>
                  </a:gs>
                  <a:gs pos="100000">
                    <a:srgbClr val="FF595E">
                      <a:lumMod val="66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27000" dist="38100" dir="2700000" algn="tl" rotWithShape="0">
                  <a:srgbClr val="820808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en-US" sz="1350" kern="0">
                  <a:solidFill>
                    <a:prstClr val="white"/>
                  </a:solidFill>
                  <a:latin typeface="Raleway Light"/>
                </a:endParaRPr>
              </a:p>
            </p:txBody>
          </p:sp>
          <p:sp>
            <p:nvSpPr>
              <p:cNvPr id="16" name="Freeform: Shape 39">
                <a:extLst>
                  <a:ext uri="{FF2B5EF4-FFF2-40B4-BE49-F238E27FC236}">
                    <a16:creationId xmlns:a16="http://schemas.microsoft.com/office/drawing/2014/main" id="{A34AFE66-19F7-7FEF-0021-DA98B1449314}"/>
                  </a:ext>
                </a:extLst>
              </p:cNvPr>
              <p:cNvSpPr/>
              <p:nvPr/>
            </p:nvSpPr>
            <p:spPr>
              <a:xfrm>
                <a:off x="12685471" y="5829393"/>
                <a:ext cx="737893" cy="994125"/>
              </a:xfrm>
              <a:custGeom>
                <a:avLst/>
                <a:gdLst/>
                <a:ahLst/>
                <a:cxnLst/>
                <a:rect l="l" t="t" r="r" b="b"/>
                <a:pathLst>
                  <a:path w="737893" h="994125">
                    <a:moveTo>
                      <a:pt x="193225" y="169422"/>
                    </a:moveTo>
                    <a:lnTo>
                      <a:pt x="193225" y="491462"/>
                    </a:lnTo>
                    <a:lnTo>
                      <a:pt x="417253" y="491462"/>
                    </a:lnTo>
                    <a:cubicBezTo>
                      <a:pt x="440589" y="491462"/>
                      <a:pt x="461592" y="484928"/>
                      <a:pt x="480260" y="471859"/>
                    </a:cubicBezTo>
                    <a:cubicBezTo>
                      <a:pt x="498930" y="458791"/>
                      <a:pt x="513865" y="439889"/>
                      <a:pt x="525066" y="415152"/>
                    </a:cubicBezTo>
                    <a:cubicBezTo>
                      <a:pt x="536268" y="390416"/>
                      <a:pt x="541868" y="362179"/>
                      <a:pt x="541868" y="330442"/>
                    </a:cubicBezTo>
                    <a:cubicBezTo>
                      <a:pt x="541868" y="295904"/>
                      <a:pt x="535567" y="266500"/>
                      <a:pt x="522966" y="242231"/>
                    </a:cubicBezTo>
                    <a:cubicBezTo>
                      <a:pt x="510364" y="217961"/>
                      <a:pt x="494029" y="199759"/>
                      <a:pt x="473960" y="187624"/>
                    </a:cubicBezTo>
                    <a:cubicBezTo>
                      <a:pt x="453890" y="175489"/>
                      <a:pt x="432188" y="169422"/>
                      <a:pt x="408852" y="169422"/>
                    </a:cubicBezTo>
                    <a:close/>
                    <a:moveTo>
                      <a:pt x="0" y="0"/>
                    </a:moveTo>
                    <a:lnTo>
                      <a:pt x="421453" y="0"/>
                    </a:lnTo>
                    <a:cubicBezTo>
                      <a:pt x="467192" y="0"/>
                      <a:pt x="509197" y="9335"/>
                      <a:pt x="547469" y="28004"/>
                    </a:cubicBezTo>
                    <a:cubicBezTo>
                      <a:pt x="585740" y="46673"/>
                      <a:pt x="619111" y="71876"/>
                      <a:pt x="647581" y="103613"/>
                    </a:cubicBezTo>
                    <a:cubicBezTo>
                      <a:pt x="676052" y="135351"/>
                      <a:pt x="698221" y="170822"/>
                      <a:pt x="714090" y="210027"/>
                    </a:cubicBezTo>
                    <a:cubicBezTo>
                      <a:pt x="729958" y="249232"/>
                      <a:pt x="737893" y="289370"/>
                      <a:pt x="737893" y="330442"/>
                    </a:cubicBezTo>
                    <a:cubicBezTo>
                      <a:pt x="737893" y="386449"/>
                      <a:pt x="724824" y="439655"/>
                      <a:pt x="698688" y="490062"/>
                    </a:cubicBezTo>
                    <a:cubicBezTo>
                      <a:pt x="672551" y="540468"/>
                      <a:pt x="636613" y="581540"/>
                      <a:pt x="590874" y="613277"/>
                    </a:cubicBezTo>
                    <a:cubicBezTo>
                      <a:pt x="545135" y="645014"/>
                      <a:pt x="490995" y="660883"/>
                      <a:pt x="428454" y="660883"/>
                    </a:cubicBezTo>
                    <a:lnTo>
                      <a:pt x="193225" y="660883"/>
                    </a:lnTo>
                    <a:lnTo>
                      <a:pt x="193225" y="994125"/>
                    </a:lnTo>
                    <a:lnTo>
                      <a:pt x="0" y="99412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 defTabSz="1371600">
                  <a:defRPr/>
                </a:pPr>
                <a:endParaRPr lang="en-US" sz="1350" kern="0">
                  <a:solidFill>
                    <a:prstClr val="white"/>
                  </a:solidFill>
                  <a:latin typeface="+mj-lt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39472B-5D2A-A259-A6CE-2ED82F9F0E99}"/>
              </a:ext>
            </a:extLst>
          </p:cNvPr>
          <p:cNvSpPr txBox="1"/>
          <p:nvPr/>
        </p:nvSpPr>
        <p:spPr>
          <a:xfrm>
            <a:off x="3960097" y="463541"/>
            <a:ext cx="10289933" cy="1661993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i="0" u="none" strike="noStrike" cap="none" normalizeH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GROUP MEMBERS</a:t>
            </a:r>
            <a:endParaRPr lang="en-US" sz="99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2788FE6-C063-2B92-EE1B-38184842CA01}"/>
              </a:ext>
            </a:extLst>
          </p:cNvPr>
          <p:cNvGrpSpPr/>
          <p:nvPr/>
        </p:nvGrpSpPr>
        <p:grpSpPr>
          <a:xfrm>
            <a:off x="2814906" y="24984013"/>
            <a:ext cx="2913942" cy="3230613"/>
            <a:chOff x="1876604" y="3601131"/>
            <a:chExt cx="1942628" cy="2153742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FB7B899-4ACF-2568-BAE5-A2431BA3EA0B}"/>
                </a:ext>
              </a:extLst>
            </p:cNvPr>
            <p:cNvSpPr/>
            <p:nvPr/>
          </p:nvSpPr>
          <p:spPr>
            <a:xfrm>
              <a:off x="2114493" y="4535566"/>
              <a:ext cx="1466850" cy="381000"/>
            </a:xfrm>
            <a:prstGeom prst="roundRect">
              <a:avLst>
                <a:gd name="adj" fmla="val 23333"/>
              </a:avLst>
            </a:prstGeom>
            <a:gradFill flip="none" rotWithShape="1">
              <a:gsLst>
                <a:gs pos="0">
                  <a:srgbClr val="FF924C"/>
                </a:gs>
                <a:gs pos="100000">
                  <a:srgbClr val="FF595E">
                    <a:lumMod val="66000"/>
                  </a:srgbClr>
                </a:gs>
              </a:gsLst>
              <a:lin ang="81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n-US" sz="2400" kern="0" dirty="0">
                  <a:solidFill>
                    <a:prstClr val="white"/>
                  </a:solidFill>
                  <a:latin typeface="+mj-lt"/>
                </a:rPr>
                <a:t>Animations</a:t>
              </a:r>
            </a:p>
          </p:txBody>
        </p:sp>
        <p:pic>
          <p:nvPicPr>
            <p:cNvPr id="85" name="Graphic 84" descr="Magic Wand Auto outline">
              <a:extLst>
                <a:ext uri="{FF2B5EF4-FFF2-40B4-BE49-F238E27FC236}">
                  <a16:creationId xmlns:a16="http://schemas.microsoft.com/office/drawing/2014/main" id="{53F40DC5-2752-920C-B29A-328227EB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71397" y="3601131"/>
              <a:ext cx="752568" cy="752566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487474-667A-EB9A-7576-6300484EEC4E}"/>
                </a:ext>
              </a:extLst>
            </p:cNvPr>
            <p:cNvSpPr txBox="1"/>
            <p:nvPr/>
          </p:nvSpPr>
          <p:spPr>
            <a:xfrm>
              <a:off x="1876604" y="5170867"/>
              <a:ext cx="1942628" cy="58400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i="0" u="none" strike="noStrike" cap="none" normalizeH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Light" panose="00000400000000000000" pitchFamily="2" charset="0"/>
                  <a:cs typeface="Poppins Light" panose="000004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Animated website elements such as text and</a:t>
              </a:r>
            </a:p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pictures</a:t>
              </a:r>
              <a:endParaRPr lang="en-US" sz="1500" spc="39" dirty="0">
                <a:latin typeface="+mn-lt"/>
                <a:cs typeface="Poppins" panose="00000500000000000000" pitchFamily="2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7BFC5B-02A2-9DFE-7D92-BF067B41F099}"/>
              </a:ext>
            </a:extLst>
          </p:cNvPr>
          <p:cNvGrpSpPr/>
          <p:nvPr/>
        </p:nvGrpSpPr>
        <p:grpSpPr>
          <a:xfrm>
            <a:off x="6202421" y="24984013"/>
            <a:ext cx="2913942" cy="3230613"/>
            <a:chOff x="4134947" y="3601131"/>
            <a:chExt cx="1942628" cy="2153742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D523EFB-8A8E-D2B5-30E1-8BBF04F33279}"/>
                </a:ext>
              </a:extLst>
            </p:cNvPr>
            <p:cNvSpPr/>
            <p:nvPr/>
          </p:nvSpPr>
          <p:spPr>
            <a:xfrm>
              <a:off x="4372836" y="4535566"/>
              <a:ext cx="1466850" cy="381000"/>
            </a:xfrm>
            <a:prstGeom prst="roundRect">
              <a:avLst>
                <a:gd name="adj" fmla="val 23333"/>
              </a:avLst>
            </a:prstGeom>
            <a:gradFill flip="none" rotWithShape="1">
              <a:gsLst>
                <a:gs pos="0">
                  <a:srgbClr val="FF924C"/>
                </a:gs>
                <a:gs pos="100000">
                  <a:srgbClr val="FF595E">
                    <a:lumMod val="66000"/>
                  </a:srgbClr>
                </a:gs>
              </a:gsLst>
              <a:lin ang="81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n-US" sz="2400" kern="0" dirty="0">
                  <a:solidFill>
                    <a:prstClr val="white"/>
                  </a:solidFill>
                  <a:latin typeface="+mj-lt"/>
                </a:rPr>
                <a:t>Menu</a:t>
              </a:r>
            </a:p>
          </p:txBody>
        </p:sp>
        <p:pic>
          <p:nvPicPr>
            <p:cNvPr id="89" name="Graphic 88" descr="Touchscreen outline">
              <a:extLst>
                <a:ext uri="{FF2B5EF4-FFF2-40B4-BE49-F238E27FC236}">
                  <a16:creationId xmlns:a16="http://schemas.microsoft.com/office/drawing/2014/main" id="{42CDC1BC-58FE-E9AC-7BD5-04980603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729741" y="3601131"/>
              <a:ext cx="752566" cy="75256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BC66CF-3309-3043-FB90-BDFE8A07F98D}"/>
                </a:ext>
              </a:extLst>
            </p:cNvPr>
            <p:cNvSpPr txBox="1"/>
            <p:nvPr/>
          </p:nvSpPr>
          <p:spPr>
            <a:xfrm>
              <a:off x="4134947" y="5170867"/>
              <a:ext cx="1942628" cy="58400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i="0" u="none" strike="noStrike" cap="none" normalizeH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Light" panose="00000400000000000000" pitchFamily="2" charset="0"/>
                  <a:cs typeface="Poppins Light" panose="000004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Clickable menu with</a:t>
              </a:r>
            </a:p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active selection</a:t>
              </a:r>
            </a:p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indication</a:t>
              </a:r>
              <a:endParaRPr lang="en-US" sz="1500" spc="39" dirty="0">
                <a:latin typeface="+mn-lt"/>
                <a:cs typeface="Poppins" panose="000005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A148615-F0AE-182E-8200-C3EA6ADCAC2F}"/>
              </a:ext>
            </a:extLst>
          </p:cNvPr>
          <p:cNvGrpSpPr/>
          <p:nvPr/>
        </p:nvGrpSpPr>
        <p:grpSpPr>
          <a:xfrm>
            <a:off x="9695070" y="24984013"/>
            <a:ext cx="2913942" cy="3230613"/>
            <a:chOff x="6463380" y="3601131"/>
            <a:chExt cx="1942628" cy="215374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8D3EA9A-9B54-E619-E959-389FA4A6A426}"/>
                </a:ext>
              </a:extLst>
            </p:cNvPr>
            <p:cNvSpPr/>
            <p:nvPr/>
          </p:nvSpPr>
          <p:spPr>
            <a:xfrm>
              <a:off x="6701269" y="4535566"/>
              <a:ext cx="1466850" cy="381000"/>
            </a:xfrm>
            <a:prstGeom prst="roundRect">
              <a:avLst>
                <a:gd name="adj" fmla="val 23333"/>
              </a:avLst>
            </a:prstGeom>
            <a:gradFill flip="none" rotWithShape="1">
              <a:gsLst>
                <a:gs pos="0">
                  <a:srgbClr val="FF924C"/>
                </a:gs>
                <a:gs pos="100000">
                  <a:srgbClr val="FF595E">
                    <a:lumMod val="66000"/>
                  </a:srgbClr>
                </a:gs>
              </a:gsLst>
              <a:lin ang="81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n-US" sz="2400" kern="0">
                  <a:solidFill>
                    <a:prstClr val="white"/>
                  </a:solidFill>
                  <a:latin typeface="+mj-lt"/>
                </a:rPr>
                <a:t>Parallax</a:t>
              </a:r>
            </a:p>
          </p:txBody>
        </p:sp>
        <p:pic>
          <p:nvPicPr>
            <p:cNvPr id="93" name="Graphic 92" descr="Images outline">
              <a:extLst>
                <a:ext uri="{FF2B5EF4-FFF2-40B4-BE49-F238E27FC236}">
                  <a16:creationId xmlns:a16="http://schemas.microsoft.com/office/drawing/2014/main" id="{51349244-6435-7A92-6F7A-17E949EDE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058174" y="3601131"/>
              <a:ext cx="752566" cy="75256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2B7A6F0-0C47-6D1F-ECC7-FDB32E28BBC6}"/>
                </a:ext>
              </a:extLst>
            </p:cNvPr>
            <p:cNvSpPr txBox="1"/>
            <p:nvPr/>
          </p:nvSpPr>
          <p:spPr>
            <a:xfrm>
              <a:off x="6463380" y="5170867"/>
              <a:ext cx="1942628" cy="58400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i="0" u="none" strike="noStrike" cap="none" normalizeH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Light" panose="00000400000000000000" pitchFamily="2" charset="0"/>
                  <a:cs typeface="Poppins Light" panose="000004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Parallax scroll effect</a:t>
              </a:r>
            </a:p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added to section</a:t>
              </a:r>
            </a:p>
            <a:p>
              <a:pPr>
                <a:lnSpc>
                  <a:spcPct val="130000"/>
                </a:lnSpc>
              </a:pPr>
              <a:r>
                <a:rPr lang="en-GB" sz="1500" spc="39" dirty="0">
                  <a:latin typeface="+mn-lt"/>
                  <a:cs typeface="Poppins" panose="00000500000000000000" pitchFamily="2" charset="0"/>
                </a:rPr>
                <a:t>backgrounds</a:t>
              </a:r>
              <a:endParaRPr lang="en-US" sz="1500" spc="39" dirty="0">
                <a:latin typeface="+mn-lt"/>
                <a:cs typeface="Poppins" panose="00000500000000000000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3096FC-CB3B-C2A5-46E7-1743A804CDDB}"/>
              </a:ext>
            </a:extLst>
          </p:cNvPr>
          <p:cNvGrpSpPr/>
          <p:nvPr/>
        </p:nvGrpSpPr>
        <p:grpSpPr>
          <a:xfrm>
            <a:off x="13285509" y="24984013"/>
            <a:ext cx="2913942" cy="3230613"/>
            <a:chOff x="8857006" y="3601131"/>
            <a:chExt cx="1942628" cy="2153742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252DB0E-1782-35A5-64A3-405F47342F05}"/>
                </a:ext>
              </a:extLst>
            </p:cNvPr>
            <p:cNvSpPr/>
            <p:nvPr/>
          </p:nvSpPr>
          <p:spPr>
            <a:xfrm>
              <a:off x="9094895" y="4535566"/>
              <a:ext cx="1466850" cy="381000"/>
            </a:xfrm>
            <a:prstGeom prst="roundRect">
              <a:avLst>
                <a:gd name="adj" fmla="val 23333"/>
              </a:avLst>
            </a:prstGeom>
            <a:gradFill flip="none" rotWithShape="1">
              <a:gsLst>
                <a:gs pos="0">
                  <a:srgbClr val="FF924C"/>
                </a:gs>
                <a:gs pos="100000">
                  <a:srgbClr val="FF595E">
                    <a:lumMod val="66000"/>
                  </a:srgbClr>
                </a:gs>
              </a:gsLst>
              <a:lin ang="81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en-US" sz="2400" kern="0">
                  <a:solidFill>
                    <a:prstClr val="white"/>
                  </a:solidFill>
                  <a:latin typeface="+mj-lt"/>
                </a:rPr>
                <a:t>3D Models</a:t>
              </a:r>
            </a:p>
          </p:txBody>
        </p:sp>
        <p:pic>
          <p:nvPicPr>
            <p:cNvPr id="97" name="Graphic 96" descr="Astronaut male outline">
              <a:extLst>
                <a:ext uri="{FF2B5EF4-FFF2-40B4-BE49-F238E27FC236}">
                  <a16:creationId xmlns:a16="http://schemas.microsoft.com/office/drawing/2014/main" id="{780AD044-DB01-3618-CF6F-5D72B564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451800" y="3601131"/>
              <a:ext cx="752566" cy="752566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3E91E5-A560-3104-B703-B5E49EBFFF31}"/>
                </a:ext>
              </a:extLst>
            </p:cNvPr>
            <p:cNvSpPr txBox="1"/>
            <p:nvPr/>
          </p:nvSpPr>
          <p:spPr>
            <a:xfrm>
              <a:off x="8857006" y="5170867"/>
              <a:ext cx="1942628" cy="58400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i="0" u="none" strike="noStrike" cap="none" normalizeH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Light" panose="00000400000000000000" pitchFamily="2" charset="0"/>
                  <a:cs typeface="Poppins Light" panose="00000400000000000000" pitchFamily="2" charset="0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sz="1500" spc="39" dirty="0">
                  <a:latin typeface="+mn-lt"/>
                  <a:cs typeface="Poppins" panose="00000500000000000000" pitchFamily="2" charset="0"/>
                </a:rPr>
                <a:t>That astronaut is actually</a:t>
              </a:r>
            </a:p>
            <a:p>
              <a:pPr>
                <a:lnSpc>
                  <a:spcPct val="130000"/>
                </a:lnSpc>
              </a:pPr>
              <a:r>
                <a:rPr lang="en-US" sz="1500" spc="39" dirty="0">
                  <a:latin typeface="+mn-lt"/>
                  <a:cs typeface="Poppins" panose="00000500000000000000" pitchFamily="2" charset="0"/>
                </a:rPr>
                <a:t>just an image with a motion path animation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DC361AC-29D6-45C3-75E3-49F17E020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47347"/>
              </p:ext>
            </p:extLst>
          </p:nvPr>
        </p:nvGraphicFramePr>
        <p:xfrm>
          <a:off x="2584516" y="2721063"/>
          <a:ext cx="13118961" cy="59334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1998">
                  <a:extLst>
                    <a:ext uri="{9D8B030D-6E8A-4147-A177-3AD203B41FA5}">
                      <a16:colId xmlns:a16="http://schemas.microsoft.com/office/drawing/2014/main" val="1688199312"/>
                    </a:ext>
                  </a:extLst>
                </a:gridCol>
                <a:gridCol w="7656195">
                  <a:extLst>
                    <a:ext uri="{9D8B030D-6E8A-4147-A177-3AD203B41FA5}">
                      <a16:colId xmlns:a16="http://schemas.microsoft.com/office/drawing/2014/main" val="3474032326"/>
                    </a:ext>
                  </a:extLst>
                </a:gridCol>
                <a:gridCol w="3630768">
                  <a:extLst>
                    <a:ext uri="{9D8B030D-6E8A-4147-A177-3AD203B41FA5}">
                      <a16:colId xmlns:a16="http://schemas.microsoft.com/office/drawing/2014/main" val="3589516201"/>
                    </a:ext>
                  </a:extLst>
                </a:gridCol>
              </a:tblGrid>
              <a:tr h="1111409">
                <a:tc>
                  <a:txBody>
                    <a:bodyPr/>
                    <a:lstStyle/>
                    <a:p>
                      <a:pPr algn="ctr"/>
                      <a:r>
                        <a:rPr lang="en-IN" sz="4200" dirty="0">
                          <a:latin typeface="Algerian" panose="04020705040A02060702" pitchFamily="82" charset="0"/>
                        </a:rPr>
                        <a:t>SL.NO</a:t>
                      </a:r>
                    </a:p>
                  </a:txBody>
                  <a:tcPr marL="137160" marR="137160" marT="21600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200" dirty="0">
                          <a:latin typeface="Algerian" panose="04020705040A02060702" pitchFamily="82" charset="0"/>
                        </a:rPr>
                        <a:t>NAME</a:t>
                      </a:r>
                    </a:p>
                  </a:txBody>
                  <a:tcPr marL="137160" marR="137160" marT="21600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200" dirty="0">
                          <a:latin typeface="Algerian" panose="04020705040A02060702" pitchFamily="82" charset="0"/>
                        </a:rPr>
                        <a:t>USN</a:t>
                      </a:r>
                    </a:p>
                  </a:txBody>
                  <a:tcPr marL="137160" marR="137160" marT="21600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8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627439"/>
                  </a:ext>
                </a:extLst>
              </a:tr>
              <a:tr h="1310588"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1.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Harish G Rolli</a:t>
                      </a:r>
                    </a:p>
                  </a:txBody>
                  <a:tcPr marL="137160" marR="137160" marT="68580" marB="54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2BA21AI021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62022"/>
                  </a:ext>
                </a:extLst>
              </a:tr>
              <a:tr h="1203548"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2.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Subramanya Ratnakar</a:t>
                      </a:r>
                    </a:p>
                  </a:txBody>
                  <a:tcPr marL="137160" marR="137160" marT="68580" marB="54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2BA21AI052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963225"/>
                  </a:ext>
                </a:extLst>
              </a:tr>
              <a:tr h="1196502"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3.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 err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Mohanrao</a:t>
                      </a:r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Kulkarni 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2BA21AI028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11284"/>
                  </a:ext>
                </a:extLst>
              </a:tr>
              <a:tr h="1111409"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4.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 err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Veeresh</a:t>
                      </a:r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IN" sz="4800" b="1" dirty="0" err="1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Pattanad</a:t>
                      </a:r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4800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2BA21AI061</a:t>
                      </a:r>
                    </a:p>
                  </a:txBody>
                  <a:tcPr marL="137160" marR="137160" marT="68580" marB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3A45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80823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4876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2330" y="-1790700"/>
            <a:ext cx="18436530" cy="5715000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 b="-461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77979"/>
            <a:ext cx="274342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ctr">
              <a:lnSpc>
                <a:spcPts val="2955"/>
              </a:lnSpc>
              <a:buNone/>
            </a:pPr>
            <a:r>
              <a:rPr lang="en-IN" sz="2800" dirty="0"/>
              <a:t>Introduction</a:t>
            </a:r>
            <a:endParaRPr lang="en-US" sz="2800" dirty="0"/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5801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Literature Survey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6010827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Challenges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2776" y="5958011"/>
            <a:ext cx="2743420" cy="87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Problem Statement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5402" y="8019240"/>
            <a:ext cx="2743420" cy="87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Proposed Methodology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63072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Advantages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7894" y="8019240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Applications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1726" y="8063072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IN" sz="2800" dirty="0"/>
              <a:t>Conclusion</a:t>
            </a:r>
            <a:endParaRPr lang="en-US" sz="2524" spc="24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B97D199-BF23-792D-EB99-BADE6F69E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6756" y="1468972"/>
            <a:ext cx="953701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GROUP MEMBERS</a:t>
            </a:r>
          </a:p>
        </p:txBody>
      </p:sp>
      <p:sp>
        <p:nvSpPr>
          <p:cNvPr id="6" name="Freeform 6"/>
          <p:cNvSpPr/>
          <p:nvPr/>
        </p:nvSpPr>
        <p:spPr>
          <a:xfrm>
            <a:off x="3802124" y="50158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16914" y="495877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2124" y="7668412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16914" y="7819154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01345" y="3322618"/>
            <a:ext cx="5489727" cy="1761958"/>
            <a:chOff x="0" y="0"/>
            <a:chExt cx="1569119" cy="5036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205263" y="349847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61652" y="3448259"/>
            <a:ext cx="2282831" cy="34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Aaron Loeb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61652" y="3829837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amet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consectetur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adipiscing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elit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Duis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vulputate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nulla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at ante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rhoncus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vel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efficitur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felis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condimentum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Proin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282138" y="2986489"/>
            <a:ext cx="2320061" cy="231099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516135" y="3322618"/>
            <a:ext cx="5489727" cy="1761958"/>
            <a:chOff x="0" y="0"/>
            <a:chExt cx="1569119" cy="5036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76442" y="3448259"/>
            <a:ext cx="2282831" cy="34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76442" y="3829837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496928" y="2986489"/>
            <a:ext cx="2320061" cy="2310998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369" r="-1636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301345" y="6108451"/>
            <a:ext cx="5489727" cy="1761958"/>
            <a:chOff x="0" y="0"/>
            <a:chExt cx="1569119" cy="503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205263" y="6284308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661652" y="6234092"/>
            <a:ext cx="2826376" cy="34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Alfredo Torres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61652" y="6615671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amet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consectetur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adipiscing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elit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Duis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vulputate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nulla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at ante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rhoncus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vel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efficitur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felis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condimentum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Proin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518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odio</a:t>
            </a:r>
            <a:r>
              <a:rPr lang="en-US" sz="1518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2282138" y="5772323"/>
            <a:ext cx="2320061" cy="2310998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223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516135" y="6108451"/>
            <a:ext cx="5489727" cy="1761958"/>
            <a:chOff x="0" y="0"/>
            <a:chExt cx="1569119" cy="5036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69119" cy="503617"/>
            </a:xfrm>
            <a:custGeom>
              <a:avLst/>
              <a:gdLst/>
              <a:ahLst/>
              <a:cxnLst/>
              <a:rect l="l" t="t" r="r" b="b"/>
              <a:pathLst>
                <a:path w="1569119" h="503617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876442" y="6234092"/>
            <a:ext cx="2282831" cy="34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Drew Feig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76442" y="6615671"/>
            <a:ext cx="3894757" cy="105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496928" y="5772323"/>
            <a:ext cx="2320061" cy="2310998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r="223" b="-49998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10"/>
              <a:stretch>
                <a:fillRect l="-98184" t="-51103" r="-41729" b="-133327"/>
              </a:stretch>
            </a:blip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11"/>
              <a:stretch>
                <a:fillRect t="-5555" b="-5555"/>
              </a:stretch>
            </a:blipFill>
          </p:spPr>
        </p:sp>
      </p:grpSp>
      <p:sp>
        <p:nvSpPr>
          <p:cNvPr id="50" name="Freeform 50"/>
          <p:cNvSpPr/>
          <p:nvPr/>
        </p:nvSpPr>
        <p:spPr>
          <a:xfrm>
            <a:off x="14499282" y="3509180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4499282" y="6295014"/>
            <a:ext cx="1351146" cy="206357"/>
          </a:xfrm>
          <a:custGeom>
            <a:avLst/>
            <a:gdLst/>
            <a:ahLst/>
            <a:cxnLst/>
            <a:rect l="l" t="t" r="r" b="b"/>
            <a:pathLst>
              <a:path w="1351146" h="206357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BORCELLE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0" y="1"/>
            <a:ext cx="9144000" cy="10287000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2031" y="6625687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401034"/>
            <a:ext cx="7132181" cy="15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8259" y="6755942"/>
            <a:ext cx="7132181" cy="153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52601" y="1304859"/>
            <a:ext cx="7786372" cy="1134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507624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Integrity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507624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Excellence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528564"/>
            <a:ext cx="3086100" cy="507624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Collaboration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528564"/>
            <a:ext cx="3086100" cy="507624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Innovation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VALUES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40360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45184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45609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50433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35" name="Freeform 35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67202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806594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768494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38270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44608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1117</Words>
  <Application>Microsoft Office PowerPoint</Application>
  <PresentationFormat>Custom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Calibri</vt:lpstr>
      <vt:lpstr>Montserrat Classic</vt:lpstr>
      <vt:lpstr>Montserrat Light Bold</vt:lpstr>
      <vt:lpstr>Arial Rounded MT Bold</vt:lpstr>
      <vt:lpstr>Montserrat Light</vt:lpstr>
      <vt:lpstr>Montserrat Classic Bold</vt:lpstr>
      <vt:lpstr>Arial Narrow</vt:lpstr>
      <vt:lpstr>Archivo Black</vt:lpstr>
      <vt:lpstr>Arial</vt:lpstr>
      <vt:lpstr>Raleway Light</vt:lpstr>
      <vt:lpstr>Arial Black</vt:lpstr>
      <vt:lpstr>Algerian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Harish Rolli</dc:creator>
  <cp:lastModifiedBy>Harish Rolli</cp:lastModifiedBy>
  <cp:revision>6</cp:revision>
  <dcterms:created xsi:type="dcterms:W3CDTF">2006-08-16T00:00:00Z</dcterms:created>
  <dcterms:modified xsi:type="dcterms:W3CDTF">2024-07-09T18:47:49Z</dcterms:modified>
  <dc:identifier>DAGKYGkcAWA</dc:identifier>
</cp:coreProperties>
</file>